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4"/>
  </p:notesMasterIdLst>
  <p:sldIdLst>
    <p:sldId id="287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85" r:id="rId12"/>
    <p:sldId id="297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48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E5FE26-0AC2-4E07-BB36-8A23727EE174}" type="datetimeFigureOut">
              <a:rPr lang="it-IT" smtClean="0"/>
              <a:pPr/>
              <a:t>22/02/2023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79B290-D60C-4D22-9D91-A037F7A323D9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29632-071C-4B3B-BCAD-319757F96775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C3EBB-7697-406E-AAF7-0971BF9D3ACD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D4319-6416-4E96-BCFA-863606952F07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0E940-C07F-4533-9350-D37546A048EC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AAADD-A1E5-49F2-A496-646BD4F82283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F8F48-DA9E-441C-8943-2914F8D90479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9F728-BAF7-4A75-ABE5-62CA2F2CD91E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74AE7-EE37-4F96-BE86-F9DD1565B91B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F4C1-4F5A-4313-B9F9-A1EE7E744E2D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AC6C2-D52F-48D1-8A09-3F842D395524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04915-F695-4E0E-A3FC-C1420E1847DB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CF11475-7E96-4AB7-A490-4DD819FB2753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598218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</a:rPr>
              <a:t>Amicizia e preadolescenza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5301208"/>
            <a:ext cx="8496944" cy="1015663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 fontAlgn="base"/>
            <a:r>
              <a:rPr lang="it-IT" sz="2000" b="1" dirty="0">
                <a:solidFill>
                  <a:srgbClr val="0070C0"/>
                </a:solidFill>
              </a:rPr>
              <a:t>Durante l’età della preadolescenza gli amici sono linfa vitale, sono le persone con cui si desidera trascorrere la maggior parte del tempo, sono il rifugio e il trampolino di lancio nello stesso tempo.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B1973-509D-4AE9-AAD6-6DAF729AD696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</a:t>
            </a:fld>
            <a:endParaRPr lang="it-IT"/>
          </a:p>
        </p:txBody>
      </p:sp>
      <p:pic>
        <p:nvPicPr>
          <p:cNvPr id="3" name="Picture 2" descr="C:\Users\Master\Desktop\Ultime foto\pr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196752"/>
            <a:ext cx="4896544" cy="369678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598218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</a:rPr>
              <a:t>Amicizia e preadolescenza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4F93F-8795-42FE-87D7-0FF8440F4EE3}" type="datetime1">
              <a:rPr lang="it-IT" smtClean="0"/>
              <a:pPr/>
              <a:t>22/02/2023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980728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000" b="1" cap="all" dirty="0">
                <a:solidFill>
                  <a:srgbClr val="0070C0"/>
                </a:solidFill>
              </a:rPr>
              <a:t>UN ULTIMO CONSIGLIO</a:t>
            </a:r>
            <a:endParaRPr lang="it-IT" sz="2000" dirty="0">
              <a:solidFill>
                <a:srgbClr val="0070C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95536" y="1484784"/>
            <a:ext cx="8352928" cy="1200329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 fontAlgn="base"/>
            <a:r>
              <a:rPr lang="it-IT" b="1" dirty="0">
                <a:solidFill>
                  <a:srgbClr val="FF0000"/>
                </a:solidFill>
              </a:rPr>
              <a:t>Sosteniamo quindi i figli </a:t>
            </a:r>
            <a:r>
              <a:rPr lang="it-IT" dirty="0"/>
              <a:t>nella ricerca della vera amicizia e stiamo loro vicino, anche se presumibilmente non ci chiederanno nessun consiglio.</a:t>
            </a:r>
          </a:p>
          <a:p>
            <a:pPr algn="just" fontAlgn="base"/>
            <a:r>
              <a:rPr lang="it-IT" b="1" dirty="0">
                <a:solidFill>
                  <a:srgbClr val="FF0000"/>
                </a:solidFill>
              </a:rPr>
              <a:t>Stiamogli vicino </a:t>
            </a:r>
            <a:r>
              <a:rPr lang="it-IT" dirty="0"/>
              <a:t>con il sorriso, perché anche se sembrano rifiutarci con decisione, il legame prosegue, in attesa di assumere nuove forme.</a:t>
            </a:r>
          </a:p>
        </p:txBody>
      </p:sp>
      <p:pic>
        <p:nvPicPr>
          <p:cNvPr id="24579" name="Picture 3" descr="C:\Users\Master\Desktop\Ultime foto\pre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924944"/>
            <a:ext cx="7208281" cy="338437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43608" y="0"/>
            <a:ext cx="7910696" cy="1052736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Buona navigazione!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5D505-559E-4C57-BD23-6C73F9B6F0C5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11</a:t>
            </a:fld>
            <a:endParaRPr lang="it-IT"/>
          </a:p>
        </p:txBody>
      </p:sp>
      <p:pic>
        <p:nvPicPr>
          <p:cNvPr id="27650" name="Picture 2" descr="C:\Users\Master\Desktop\Ultime foto\r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1340768"/>
            <a:ext cx="2912570" cy="3888432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547664" y="5373216"/>
            <a:ext cx="7406640" cy="987896"/>
          </a:xfrm>
        </p:spPr>
        <p:txBody>
          <a:bodyPr>
            <a:noAutofit/>
          </a:bodyPr>
          <a:lstStyle/>
          <a:p>
            <a:pPr algn="ctr"/>
            <a:r>
              <a:rPr lang="it-IT" sz="6600" b="1" dirty="0">
                <a:solidFill>
                  <a:srgbClr val="FF0000"/>
                </a:solidFill>
              </a:rPr>
              <a:t>FINE</a:t>
            </a:r>
            <a:endParaRPr lang="it-IT" sz="2800" b="1" dirty="0">
              <a:solidFill>
                <a:srgbClr val="FF0000"/>
              </a:solidFill>
            </a:endParaRPr>
          </a:p>
        </p:txBody>
      </p:sp>
      <p:pic>
        <p:nvPicPr>
          <p:cNvPr id="27652" name="Picture 4" descr="C:\Users\Master\Desktop\Ultime foto\f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340768"/>
            <a:ext cx="4647432" cy="3888432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71600" y="332656"/>
            <a:ext cx="7910696" cy="648072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Confrontiamoci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BD00A-D7F5-4651-9902-12D3651C21FC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331640" y="1052736"/>
            <a:ext cx="7200800" cy="5112568"/>
          </a:xfrm>
        </p:spPr>
        <p:txBody>
          <a:bodyPr>
            <a:noAutofit/>
          </a:bodyPr>
          <a:lstStyle/>
          <a:p>
            <a:pPr marL="484632" indent="-457200" algn="just">
              <a:buAutoNum type="arabicPeriod"/>
            </a:pPr>
            <a:r>
              <a:rPr lang="it-IT" sz="2000" dirty="0">
                <a:solidFill>
                  <a:schemeClr val="tx1"/>
                </a:solidFill>
              </a:rPr>
              <a:t>Nella preadolescenza i ragazzi avvertono piacevolmente il distacco dai genitori. Come leggere i cambiamenti e le nuove abitudini?</a:t>
            </a:r>
          </a:p>
          <a:p>
            <a:pPr marL="484632" indent="-457200" algn="just">
              <a:buAutoNum type="arabicPeriod"/>
            </a:pPr>
            <a:r>
              <a:rPr lang="it-IT" sz="2000" dirty="0">
                <a:solidFill>
                  <a:schemeClr val="tx1"/>
                </a:solidFill>
              </a:rPr>
              <a:t>I genitori non sempre condividono le nuove abitudini dei propri figli. Come comportarsi senza creare allarmismi?</a:t>
            </a:r>
          </a:p>
          <a:p>
            <a:pPr marL="484632" indent="-457200" algn="just">
              <a:buAutoNum type="arabicPeriod"/>
            </a:pPr>
            <a:r>
              <a:rPr lang="it-IT" sz="2000" dirty="0">
                <a:solidFill>
                  <a:schemeClr val="tx1"/>
                </a:solidFill>
              </a:rPr>
              <a:t>Con la preadolescenza inizia quella fase del distacco dalla famiglia da parte dei propri figli. Siamo consapevoli dell’importanza di queste nuove esigenze dei ragazzi senza venire meno nella responsabilità genitoriale?</a:t>
            </a:r>
          </a:p>
          <a:p>
            <a:pPr marL="484632" indent="-457200" algn="just">
              <a:buAutoNum type="arabicPeriod"/>
            </a:pPr>
            <a:r>
              <a:rPr lang="it-IT" sz="2000" dirty="0">
                <a:solidFill>
                  <a:schemeClr val="tx1"/>
                </a:solidFill>
              </a:rPr>
              <a:t>In che modo si possono valorizzare gli amici dei nostri figli senza creare traumi o risentimenti?</a:t>
            </a:r>
          </a:p>
          <a:p>
            <a:pPr marL="484632" indent="-457200" algn="just">
              <a:buAutoNum type="arabicPeriod"/>
            </a:pPr>
            <a:r>
              <a:rPr lang="it-IT" sz="2000" dirty="0">
                <a:solidFill>
                  <a:schemeClr val="tx1"/>
                </a:solidFill>
              </a:rPr>
              <a:t>L’inizio della preadolescenza è come una seconda nascita. Come accompagnare i ragazzi in questa fase tanto delicata quanto importante per la scoperta della loro identità?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9024" y="260648"/>
            <a:ext cx="8784976" cy="598218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</a:rPr>
              <a:t>Amicizia e preadolescenza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2D055-3BFE-4CB4-8684-B6420325C047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699792" y="980728"/>
            <a:ext cx="40324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cap="all" dirty="0">
                <a:solidFill>
                  <a:srgbClr val="0070C0"/>
                </a:solidFill>
              </a:rPr>
              <a:t>PRIMA GLI AMICI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395536" y="1484784"/>
            <a:ext cx="8352928" cy="3139321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 fontAlgn="base"/>
            <a:r>
              <a:rPr lang="it-IT" b="1" dirty="0">
                <a:solidFill>
                  <a:srgbClr val="FF0000"/>
                </a:solidFill>
              </a:rPr>
              <a:t>Sembra che, a questa età, gli amici vengano prima dei genitori</a:t>
            </a:r>
            <a:r>
              <a:rPr lang="it-IT" dirty="0"/>
              <a:t>. Non si tratta più di invitare a casa gli “amichetti”, spesso scelti in base anche al rapporto che intratteniamo con i loro genitori, ma di libere scelte che il ragazzo o la ragazza fanno in base alle affinità naturali che sentono di avere con una determinata persona, o gruppo di persone loro pari.</a:t>
            </a:r>
          </a:p>
          <a:p>
            <a:pPr algn="just" fontAlgn="base"/>
            <a:r>
              <a:rPr lang="it-IT" b="1" dirty="0">
                <a:solidFill>
                  <a:srgbClr val="FF0000"/>
                </a:solidFill>
              </a:rPr>
              <a:t>Crescendo, infatti, i ragazzi </a:t>
            </a:r>
            <a:r>
              <a:rPr lang="it-IT" dirty="0"/>
              <a:t>si accorgono che i coetanei con cui si divertono giocando possono diventare persone con cui stabilire una relazione più profonda e stabile, con le quali aiutarsi a vicenda e in cui riporre la propria fiducia. </a:t>
            </a:r>
          </a:p>
          <a:p>
            <a:pPr algn="just" fontAlgn="base"/>
            <a:r>
              <a:rPr lang="it-IT" b="1" dirty="0">
                <a:solidFill>
                  <a:srgbClr val="FF0000"/>
                </a:solidFill>
              </a:rPr>
              <a:t>Si tratta di una scoperta fondamentale</a:t>
            </a:r>
            <a:r>
              <a:rPr lang="it-IT" dirty="0"/>
              <a:t> e tutti i ragazzi a questa età dovrebbero avere un forte desiderio di avere degli amici con cui condividere esperienze, quotidiane o speciali, o semplicemente la voglia di stare insieme.</a:t>
            </a:r>
          </a:p>
        </p:txBody>
      </p:sp>
      <p:pic>
        <p:nvPicPr>
          <p:cNvPr id="2050" name="Picture 2" descr="C:\Users\Master\Desktop\Ultime foto\pre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4797152"/>
            <a:ext cx="2952328" cy="1711349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9024" y="260648"/>
            <a:ext cx="8784976" cy="598218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</a:rPr>
              <a:t>Amicizia e preadolescenza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5D21D-484C-4C94-A0D7-CAD21695E438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699792" y="980728"/>
            <a:ext cx="40324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000" b="1" cap="all" dirty="0">
                <a:solidFill>
                  <a:srgbClr val="0070C0"/>
                </a:solidFill>
              </a:rPr>
              <a:t>COSA FARE CON GLI AMICI?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95536" y="1484784"/>
            <a:ext cx="8352928" cy="1754326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 fontAlgn="base"/>
            <a:r>
              <a:rPr lang="it-IT" b="1" dirty="0">
                <a:solidFill>
                  <a:srgbClr val="FF0000"/>
                </a:solidFill>
              </a:rPr>
              <a:t>Qualsiasi cosa, </a:t>
            </a:r>
            <a:r>
              <a:rPr lang="it-IT" dirty="0"/>
              <a:t>basta che non ci siano i grandi intorno, percepiti come una presenza scomoda, pesante, limitante. </a:t>
            </a:r>
          </a:p>
          <a:p>
            <a:pPr algn="just" fontAlgn="base"/>
            <a:r>
              <a:rPr lang="it-IT" b="1" dirty="0">
                <a:solidFill>
                  <a:srgbClr val="FF0000"/>
                </a:solidFill>
              </a:rPr>
              <a:t>Mentre i genitori </a:t>
            </a:r>
            <a:r>
              <a:rPr lang="it-IT" dirty="0"/>
              <a:t>perdono interesse ai loro occhi, gli amici diventano presenze essenziali, che regalano l’occasione di lanciarsi nel mondo senza l’interferenza degli adulti.</a:t>
            </a:r>
          </a:p>
          <a:p>
            <a:pPr algn="just" fontAlgn="base"/>
            <a:r>
              <a:rPr lang="it-IT" b="1" dirty="0">
                <a:solidFill>
                  <a:srgbClr val="FF0000"/>
                </a:solidFill>
              </a:rPr>
              <a:t>Quali sono quindi gli aspetti </a:t>
            </a:r>
            <a:r>
              <a:rPr lang="it-IT" dirty="0"/>
              <a:t>più importanti legati a questa scoperta dell’amicizia?</a:t>
            </a:r>
          </a:p>
        </p:txBody>
      </p:sp>
      <p:pic>
        <p:nvPicPr>
          <p:cNvPr id="17410" name="Picture 2" descr="C:\Users\Master\Desktop\Ultime foto\pre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3429000"/>
            <a:ext cx="4452691" cy="295232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9024" y="260648"/>
            <a:ext cx="8784976" cy="598218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</a:rPr>
              <a:t>Amicizia e preadolescenza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5F8DB-7CBE-49ED-9904-DC4BB0D5B47E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051720" y="980728"/>
            <a:ext cx="55446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000" b="1" cap="all" dirty="0">
                <a:solidFill>
                  <a:srgbClr val="0070C0"/>
                </a:solidFill>
              </a:rPr>
              <a:t>PREADOLESCENZA: </a:t>
            </a:r>
          </a:p>
          <a:p>
            <a:pPr algn="ctr" fontAlgn="base"/>
            <a:r>
              <a:rPr lang="it-IT" sz="2000" b="1" cap="all" dirty="0">
                <a:solidFill>
                  <a:srgbClr val="0070C0"/>
                </a:solidFill>
              </a:rPr>
              <a:t>IL DISTACCO DAI GENITORI (1)</a:t>
            </a:r>
            <a:endParaRPr lang="it-IT" sz="2000" dirty="0">
              <a:solidFill>
                <a:srgbClr val="0070C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95536" y="1700808"/>
            <a:ext cx="8352928" cy="1754326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 fontAlgn="base"/>
            <a:r>
              <a:rPr lang="it-IT" b="1" dirty="0">
                <a:solidFill>
                  <a:srgbClr val="FF0000"/>
                </a:solidFill>
              </a:rPr>
              <a:t>Sembra proprio inevitabile: </a:t>
            </a:r>
            <a:r>
              <a:rPr lang="it-IT" dirty="0"/>
              <a:t>non più eroi senza macchia e senza paura, i genitori agli occhi dei figli</a:t>
            </a:r>
            <a:r>
              <a:rPr lang="it-IT" b="1" dirty="0"/>
              <a:t> </a:t>
            </a:r>
            <a:r>
              <a:rPr lang="it-IT" dirty="0"/>
              <a:t>diventano persone normali con limiti e difetti che, spesso, loro non mancano di sottolineare. </a:t>
            </a:r>
          </a:p>
          <a:p>
            <a:pPr algn="just" fontAlgn="base"/>
            <a:r>
              <a:rPr lang="it-IT" b="1" dirty="0">
                <a:solidFill>
                  <a:srgbClr val="FF0000"/>
                </a:solidFill>
              </a:rPr>
              <a:t>Questa situazione</a:t>
            </a:r>
            <a:r>
              <a:rPr lang="it-IT" dirty="0"/>
              <a:t>, comporta un enorme cambiamento, emotivamente intenso, per sopportare il quale i ragazzi si buttano a capofitto nelle relazioni con gli amici, capaci di offrire comprensione, complicità e sostegno in un modo precluso ai genitori.</a:t>
            </a:r>
          </a:p>
        </p:txBody>
      </p:sp>
      <p:pic>
        <p:nvPicPr>
          <p:cNvPr id="18434" name="Picture 2" descr="C:\Users\Master\Desktop\Ultime foto\pre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3645024"/>
            <a:ext cx="6134708" cy="288032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9024" y="260648"/>
            <a:ext cx="8784976" cy="598218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</a:rPr>
              <a:t>Amicizia e preadolescenza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69EC8-39CF-4361-BAD9-72295354FD0C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051720" y="980728"/>
            <a:ext cx="55446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000" b="1" cap="all" dirty="0">
                <a:solidFill>
                  <a:srgbClr val="0070C0"/>
                </a:solidFill>
              </a:rPr>
              <a:t>PREADOLESCENZA: </a:t>
            </a:r>
          </a:p>
          <a:p>
            <a:pPr algn="ctr" fontAlgn="base"/>
            <a:r>
              <a:rPr lang="it-IT" sz="2000" b="1" cap="all" dirty="0">
                <a:solidFill>
                  <a:srgbClr val="0070C0"/>
                </a:solidFill>
              </a:rPr>
              <a:t>IL DISTACCO DAI GENITORI (2)</a:t>
            </a:r>
            <a:endParaRPr lang="it-IT" sz="2000" dirty="0">
              <a:solidFill>
                <a:srgbClr val="0070C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95536" y="1772816"/>
            <a:ext cx="8352928" cy="2308324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 fontAlgn="base"/>
            <a:r>
              <a:rPr lang="it-IT" b="1" dirty="0">
                <a:solidFill>
                  <a:srgbClr val="FF0000"/>
                </a:solidFill>
              </a:rPr>
              <a:t>Questo non significa </a:t>
            </a:r>
            <a:r>
              <a:rPr lang="it-IT" dirty="0"/>
              <a:t>che si debba interrompere la relazione con loro, anzi! I ragazzi hanno un estremo bisogno di avere degli adulti di riferimento su cui contare. Sono sempre i genitori a svolgere questo ruolo?</a:t>
            </a:r>
          </a:p>
          <a:p>
            <a:pPr algn="just" fontAlgn="base"/>
            <a:r>
              <a:rPr lang="it-IT" b="1" dirty="0">
                <a:solidFill>
                  <a:srgbClr val="FF0000"/>
                </a:solidFill>
              </a:rPr>
              <a:t>Ahimè, no</a:t>
            </a:r>
            <a:r>
              <a:rPr lang="it-IT" dirty="0"/>
              <a:t>. I ragazzi possono trovare fuori dalle mura domestiche adulti capaci e di risultare interessanti, carismatici, magari perché hanno vissuto esperienze che li incuriosiscono e, nello stesso tempo, capaci di dedicare loro attenzioni ed energie. </a:t>
            </a:r>
          </a:p>
          <a:p>
            <a:pPr algn="just" fontAlgn="base"/>
            <a:r>
              <a:rPr lang="it-IT" b="1" dirty="0">
                <a:solidFill>
                  <a:srgbClr val="FF0000"/>
                </a:solidFill>
              </a:rPr>
              <a:t>Potrebbe essere un insegnante</a:t>
            </a:r>
            <a:r>
              <a:rPr lang="it-IT" dirty="0"/>
              <a:t>, un allenatore, uno zio, un amico di famiglia, </a:t>
            </a:r>
            <a:r>
              <a:rPr lang="it-IT" b="1" dirty="0"/>
              <a:t>ma trovarlo non è così semplice.</a:t>
            </a:r>
          </a:p>
        </p:txBody>
      </p:sp>
      <p:pic>
        <p:nvPicPr>
          <p:cNvPr id="19458" name="Picture 2" descr="C:\Users\Master\Desktop\Ultime foto\pre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4221088"/>
            <a:ext cx="2952328" cy="2395061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9024" y="260648"/>
            <a:ext cx="8784976" cy="598218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</a:rPr>
              <a:t>Amicizia e preadolescenza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8683-87BF-4BE4-B26B-7D781FD413B0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1547664" y="980728"/>
            <a:ext cx="64087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000" b="1" cap="all" dirty="0">
                <a:solidFill>
                  <a:srgbClr val="0070C0"/>
                </a:solidFill>
              </a:rPr>
              <a:t>AVERE AMICI MIGLIORA </a:t>
            </a:r>
          </a:p>
          <a:p>
            <a:pPr algn="ctr" fontAlgn="base"/>
            <a:r>
              <a:rPr lang="it-IT" sz="2000" b="1" cap="all" dirty="0">
                <a:solidFill>
                  <a:srgbClr val="0070C0"/>
                </a:solidFill>
              </a:rPr>
              <a:t>LA CONOSCENZA </a:t>
            </a:r>
            <a:r>
              <a:rPr lang="it-IT" sz="2000" b="1" cap="all" dirty="0" err="1">
                <a:solidFill>
                  <a:srgbClr val="0070C0"/>
                </a:solidFill>
              </a:rPr>
              <a:t>DI</a:t>
            </a:r>
            <a:r>
              <a:rPr lang="it-IT" sz="2000" b="1" cap="all" dirty="0">
                <a:solidFill>
                  <a:srgbClr val="0070C0"/>
                </a:solidFill>
              </a:rPr>
              <a:t> SE STESSI</a:t>
            </a:r>
            <a:endParaRPr lang="it-IT" sz="2000" dirty="0">
              <a:solidFill>
                <a:srgbClr val="0070C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67544" y="1700808"/>
            <a:ext cx="8352928" cy="2031325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 fontAlgn="base"/>
            <a:r>
              <a:rPr lang="it-IT" b="1" dirty="0">
                <a:solidFill>
                  <a:srgbClr val="FF0000"/>
                </a:solidFill>
              </a:rPr>
              <a:t>Approfondire il legame con gli amici </a:t>
            </a:r>
            <a:r>
              <a:rPr lang="it-IT" dirty="0"/>
              <a:t>porta a riflettere di più su se stessi, sui propri modi di pensare, sulle emozioni vissute, sul modo di affrontare la vita. </a:t>
            </a:r>
          </a:p>
          <a:p>
            <a:pPr algn="just" fontAlgn="base"/>
            <a:r>
              <a:rPr lang="it-IT" b="1" dirty="0">
                <a:solidFill>
                  <a:srgbClr val="FF0000"/>
                </a:solidFill>
              </a:rPr>
              <a:t>Questo è fondamentale </a:t>
            </a:r>
            <a:r>
              <a:rPr lang="it-IT" dirty="0"/>
              <a:t>per la costruzione della propria identità e per la costruzione di una buona autostima, cioè della percezione di se stessi come persone di valore.</a:t>
            </a:r>
          </a:p>
          <a:p>
            <a:pPr algn="just" fontAlgn="base"/>
            <a:r>
              <a:rPr lang="it-IT" b="1" dirty="0">
                <a:solidFill>
                  <a:srgbClr val="FF0000"/>
                </a:solidFill>
              </a:rPr>
              <a:t>Il confronto con gli amici </a:t>
            </a:r>
            <a:r>
              <a:rPr lang="it-IT" dirty="0"/>
              <a:t>è infatti uno degli ambiti in cui i preadolescenti investono più energie: sentirsi apprezzati dagli altri, accettati e cercati, regala loro emozioni molto forti e la conferma che vanno bene così come sono.</a:t>
            </a:r>
          </a:p>
        </p:txBody>
      </p:sp>
      <p:pic>
        <p:nvPicPr>
          <p:cNvPr id="20482" name="Picture 2" descr="C:\Users\Master\Desktop\Ultime foto\pre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789040"/>
            <a:ext cx="4104456" cy="273132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9024" y="260648"/>
            <a:ext cx="8784976" cy="598218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</a:rPr>
              <a:t>Amicizia e preadolescenza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4C826-B721-4919-94BF-E61168FFE888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1547664" y="980728"/>
            <a:ext cx="6408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000" b="1" cap="all" dirty="0">
                <a:solidFill>
                  <a:srgbClr val="0070C0"/>
                </a:solidFill>
              </a:rPr>
              <a:t>PREADOLESCENZA: L’INFLUENZA DEI PARI</a:t>
            </a:r>
            <a:endParaRPr lang="it-IT" sz="2000" dirty="0">
              <a:solidFill>
                <a:srgbClr val="0070C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95536" y="1484784"/>
            <a:ext cx="8352928" cy="2308324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 fontAlgn="base"/>
            <a:r>
              <a:rPr lang="it-IT" b="1" dirty="0">
                <a:solidFill>
                  <a:srgbClr val="FF0000"/>
                </a:solidFill>
              </a:rPr>
              <a:t>Si tratta del motore </a:t>
            </a:r>
            <a:r>
              <a:rPr lang="it-IT" dirty="0"/>
              <a:t>all’azione più potente a questa età e proprio questo spesso preoccupa i genitori. Il cervello dei  figli a questa età non si sofferma a considerare in modo razionale i pro e i contro di una determinata scelta, nonostante gli vengano ripetuti  mille volte. </a:t>
            </a:r>
          </a:p>
          <a:p>
            <a:pPr algn="just" fontAlgn="base"/>
            <a:r>
              <a:rPr lang="it-IT" b="1" dirty="0">
                <a:solidFill>
                  <a:srgbClr val="FF0000"/>
                </a:solidFill>
              </a:rPr>
              <a:t>I ragazzi decidono </a:t>
            </a:r>
            <a:r>
              <a:rPr lang="it-IT" dirty="0"/>
              <a:t>in base a cosa gli dia un vantaggio maggiore a breve termine, in particolare l’approvazione degli altri è una discriminante molto forte. Se fare una determinata cosa mi rende affascinante, divertente, coraggioso agli occhi dei miei amici, allora la faccio. La percezione del rischio magari c’è, ma è secondaria.</a:t>
            </a:r>
          </a:p>
        </p:txBody>
      </p:sp>
      <p:pic>
        <p:nvPicPr>
          <p:cNvPr id="21506" name="Picture 2" descr="C:\Users\Master\Desktop\Ultime foto\pre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3933056"/>
            <a:ext cx="2304256" cy="2691991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9024" y="260648"/>
            <a:ext cx="8784976" cy="598218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</a:rPr>
              <a:t>Amicizia e preadolescenza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EA4E1-055D-4AF9-9A78-1A9EDF30AD5D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1547664" y="980728"/>
            <a:ext cx="6408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000" b="1" cap="all" dirty="0">
                <a:solidFill>
                  <a:srgbClr val="0070C0"/>
                </a:solidFill>
              </a:rPr>
              <a:t>L’AMICA O L’AMICO DEL CUORE</a:t>
            </a:r>
            <a:endParaRPr lang="it-IT" sz="2000" dirty="0">
              <a:solidFill>
                <a:srgbClr val="0070C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95536" y="1484784"/>
            <a:ext cx="8352928" cy="2862322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 fontAlgn="base"/>
            <a:r>
              <a:rPr lang="it-IT" b="1" dirty="0">
                <a:solidFill>
                  <a:srgbClr val="FF0000"/>
                </a:solidFill>
              </a:rPr>
              <a:t>Chi non aveva un amico del cuore a questa età? </a:t>
            </a:r>
            <a:r>
              <a:rPr lang="it-IT" dirty="0"/>
              <a:t>E con quanta tenerezza lo ricordiamo ancora oggi? Mentre si approfondiscono i legami con i coetanei, capita che tra di loro se ne riconosca uno con cui c’è più sintonia, con cui preferiamo trascorrere il tempo, fare esperienze o semplicemente parlare, perché ha una personalità a cui ci sentiamo affini e che ci fa scoprire quanto l’amicizia possa strettamente legarsi all’esperienza della felicità. </a:t>
            </a:r>
          </a:p>
          <a:p>
            <a:pPr algn="just" fontAlgn="base"/>
            <a:r>
              <a:rPr lang="it-IT" b="1" dirty="0">
                <a:solidFill>
                  <a:srgbClr val="FF0000"/>
                </a:solidFill>
              </a:rPr>
              <a:t>Confidenza</a:t>
            </a:r>
            <a:r>
              <a:rPr lang="it-IT" dirty="0"/>
              <a:t>, fiducia, simpatia, sostegno, complicità, rassicurazione, intimità: con l’amico/a del cuore si sta in contatto quotidianamente, si desidera sapere cosa fa, cosa pensa, e magari si è gelosi se una terza persona si intromette nella relazione speciale che si ha con lui/lei.</a:t>
            </a:r>
          </a:p>
        </p:txBody>
      </p:sp>
      <p:pic>
        <p:nvPicPr>
          <p:cNvPr id="22530" name="Picture 2" descr="C:\Users\Master\Desktop\Ultime foto\pre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4437112"/>
            <a:ext cx="3594298" cy="223224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9024" y="260648"/>
            <a:ext cx="8784976" cy="598218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</a:rPr>
              <a:t>Amicizia e preadolescenza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EE43-41B3-4915-A0E1-7B6A034083E4}" type="datetime1">
              <a:rPr lang="it-IT" smtClean="0"/>
              <a:pPr/>
              <a:t>22/02/2023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1547664" y="980728"/>
            <a:ext cx="6408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000" b="1" cap="all" dirty="0">
                <a:solidFill>
                  <a:srgbClr val="0070C0"/>
                </a:solidFill>
              </a:rPr>
              <a:t>IL DEBUTTO NELLA VITA SENTIMENTALE</a:t>
            </a:r>
            <a:endParaRPr lang="it-IT" sz="2000" dirty="0">
              <a:solidFill>
                <a:srgbClr val="0070C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95536" y="1484784"/>
            <a:ext cx="8352928" cy="2308324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 fontAlgn="base"/>
            <a:r>
              <a:rPr lang="it-IT" b="1" dirty="0">
                <a:solidFill>
                  <a:srgbClr val="FF0000"/>
                </a:solidFill>
              </a:rPr>
              <a:t>In preadolescenza la relazione </a:t>
            </a:r>
            <a:r>
              <a:rPr lang="it-IT" dirty="0"/>
              <a:t>con gli amici e, in particolare con l’amico o amica del cuore, è un legame intimo e profondo, che va gestito in modo ben diverso rispetto alle amicizie vissute da bambini. </a:t>
            </a:r>
          </a:p>
          <a:p>
            <a:pPr algn="just" fontAlgn="base"/>
            <a:r>
              <a:rPr lang="it-IT" b="1" dirty="0">
                <a:solidFill>
                  <a:srgbClr val="FF0000"/>
                </a:solidFill>
              </a:rPr>
              <a:t>Può provocare rabbia</a:t>
            </a:r>
            <a:r>
              <a:rPr lang="it-IT" dirty="0"/>
              <a:t>, delusione,</a:t>
            </a:r>
            <a:r>
              <a:rPr lang="it-IT" b="1" dirty="0"/>
              <a:t> </a:t>
            </a:r>
            <a:r>
              <a:rPr lang="it-IT" dirty="0"/>
              <a:t>gelosia, frustrazione, tristezza e, poco dopo, euforia ed entusiasmo alle stelle. </a:t>
            </a:r>
          </a:p>
          <a:p>
            <a:pPr algn="just" fontAlgn="base"/>
            <a:r>
              <a:rPr lang="it-IT" b="1" dirty="0">
                <a:solidFill>
                  <a:srgbClr val="FF0000"/>
                </a:solidFill>
              </a:rPr>
              <a:t>Sperimentare questi sentimenti </a:t>
            </a:r>
            <a:r>
              <a:rPr lang="it-IT" dirty="0"/>
              <a:t>e imparare ad affrontarli nella relazione tra amici prepara i ragazzi e le ragazze a ciò che accadrà loro quando affronteranno i</a:t>
            </a:r>
            <a:r>
              <a:rPr lang="it-IT" b="1" dirty="0"/>
              <a:t> </a:t>
            </a:r>
            <a:r>
              <a:rPr lang="it-IT" dirty="0"/>
              <a:t>primi innamoramenti. </a:t>
            </a:r>
          </a:p>
        </p:txBody>
      </p:sp>
      <p:pic>
        <p:nvPicPr>
          <p:cNvPr id="23554" name="Picture 2" descr="C:\Users\Master\Desktop\Ultime foto\pre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933056"/>
            <a:ext cx="3816424" cy="2677193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714</TotalTime>
  <Words>1148</Words>
  <Application>Microsoft Office PowerPoint</Application>
  <PresentationFormat>Presentazione su schermo (4:3)</PresentationFormat>
  <Paragraphs>78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Calibri</vt:lpstr>
      <vt:lpstr>Gill Sans MT</vt:lpstr>
      <vt:lpstr>Verdana</vt:lpstr>
      <vt:lpstr>Wingdings 2</vt:lpstr>
      <vt:lpstr>Solstizio</vt:lpstr>
      <vt:lpstr>Amicizia e preadolescenza</vt:lpstr>
      <vt:lpstr>Amicizia e preadolescenza</vt:lpstr>
      <vt:lpstr>Amicizia e preadolescenza</vt:lpstr>
      <vt:lpstr>Amicizia e preadolescenza</vt:lpstr>
      <vt:lpstr>Amicizia e preadolescenza</vt:lpstr>
      <vt:lpstr>Amicizia e preadolescenza</vt:lpstr>
      <vt:lpstr>Amicizia e preadolescenza</vt:lpstr>
      <vt:lpstr>Amicizia e preadolescenza</vt:lpstr>
      <vt:lpstr>Amicizia e preadolescenza</vt:lpstr>
      <vt:lpstr>Amicizia e preadolescenza</vt:lpstr>
      <vt:lpstr>Buona navigazione!</vt:lpstr>
      <vt:lpstr>Confrontiamoci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Preadolescenza, cambiamenti, amicizia</dc:title>
  <dc:creator>Francesco Cannizzaro</dc:creator>
  <cp:lastModifiedBy>Franco</cp:lastModifiedBy>
  <cp:revision>93</cp:revision>
  <dcterms:created xsi:type="dcterms:W3CDTF">2019-05-08T15:49:22Z</dcterms:created>
  <dcterms:modified xsi:type="dcterms:W3CDTF">2023-02-22T15:39:46Z</dcterms:modified>
</cp:coreProperties>
</file>